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266" r:id="rId3"/>
    <p:sldId id="287" r:id="rId4"/>
    <p:sldId id="288" r:id="rId5"/>
    <p:sldId id="289" r:id="rId6"/>
    <p:sldId id="285" r:id="rId7"/>
    <p:sldId id="256" r:id="rId8"/>
    <p:sldId id="281" r:id="rId9"/>
    <p:sldId id="293" r:id="rId10"/>
    <p:sldId id="290" r:id="rId11"/>
    <p:sldId id="291" r:id="rId12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902E7D-D667-4260-98BA-F6B3076741C1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F702619-2D34-4292-826E-3613B812008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1765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389C61-058D-40A3-A11B-46A0742584C7}" type="slidenum">
              <a:rPr lang="de-DE" altLang="de-DE" smtClean="0"/>
              <a:pPr>
                <a:spcBef>
                  <a:spcPct val="0"/>
                </a:spcBef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2141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2C7EE9-D837-4679-BF0E-AC9198DCD3FE}" type="slidenum">
              <a:rPr lang="de-DE" altLang="de-DE"/>
              <a:pPr algn="r" eaLnBrk="1" hangingPunct="1">
                <a:spcBef>
                  <a:spcPct val="0"/>
                </a:spcBef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8077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2C7EE9-D837-4679-BF0E-AC9198DCD3FE}" type="slidenum">
              <a:rPr lang="de-DE" altLang="de-DE"/>
              <a:pPr algn="r" eaLnBrk="1" hangingPunct="1">
                <a:spcBef>
                  <a:spcPct val="0"/>
                </a:spcBef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416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6148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4B2141-3B76-4226-AE70-485C6BAD25D7}" type="slidenum">
              <a:rPr lang="de-DE" altLang="de-DE"/>
              <a:pPr algn="r" eaLnBrk="1" hangingPunct="1">
                <a:spcBef>
                  <a:spcPct val="0"/>
                </a:spcBef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71027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819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98DC255-9FBC-43A4-A840-3E0E4BC295F9}" type="slidenum">
              <a:rPr lang="de-DE" altLang="de-DE"/>
              <a:pPr algn="r" eaLnBrk="1" hangingPunct="1">
                <a:spcBef>
                  <a:spcPct val="0"/>
                </a:spcBef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631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0244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BF23975-EEE6-4C28-AFAC-4A64C039EED5}" type="slidenum">
              <a:rPr lang="de-DE" altLang="de-DE"/>
              <a:pPr algn="r" eaLnBrk="1" hangingPunct="1">
                <a:spcBef>
                  <a:spcPct val="0"/>
                </a:spcBef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7523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2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C0C4ED3-9F08-4131-A20E-B9E99D37E8BF}" type="slidenum">
              <a:rPr lang="de-DE" altLang="de-DE"/>
              <a:pPr algn="r" eaLnBrk="1" hangingPunct="1">
                <a:spcBef>
                  <a:spcPct val="0"/>
                </a:spcBef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5441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4340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3EFAAA-EA2D-43E9-8655-ABCE1E2AF3E4}" type="slidenum">
              <a:rPr lang="de-DE" altLang="de-DE"/>
              <a:pPr algn="r" eaLnBrk="1" hangingPunct="1">
                <a:spcBef>
                  <a:spcPct val="0"/>
                </a:spcBef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727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4CAC88-9045-4B69-8776-40E0354C79F3}" type="slidenum">
              <a:rPr lang="de-DE" altLang="de-DE" smtClean="0"/>
              <a:pPr>
                <a:spcBef>
                  <a:spcPct val="0"/>
                </a:spcBef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9793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2C7EE9-D837-4679-BF0E-AC9198DCD3FE}" type="slidenum">
              <a:rPr lang="de-DE" altLang="de-DE"/>
              <a:pPr algn="r" eaLnBrk="1" hangingPunct="1">
                <a:spcBef>
                  <a:spcPct val="0"/>
                </a:spcBef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07264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18436" name="Foliennummernplatzhalt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2C7EE9-D837-4679-BF0E-AC9198DCD3FE}" type="slidenum">
              <a:rPr lang="de-DE" altLang="de-DE"/>
              <a:pPr algn="r" eaLnBrk="1" hangingPunct="1">
                <a:spcBef>
                  <a:spcPct val="0"/>
                </a:spcBef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431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EB96-6CBB-4451-898B-FC5CCCE9D8EC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0818-5A3E-4F85-9C33-66457BF7610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497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7134-D599-4658-BAE2-DC1BB377FC2A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D7F35-6937-473D-8B61-AE1A95E106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5468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B6DD-C005-4C59-BC59-73AE81EFBF79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22EC6-3857-4CC4-8740-30D0BD0E93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36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4B680-C2E9-4C4A-9F3F-B7F999971559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F4533-832B-4EE9-9CE3-BFE00B4C5B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0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0AE1-DFE8-4CA1-B1DF-748FFC8B6679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ABF13-AC07-4AA0-B723-F29C14E645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194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0AA39-5145-44DB-9949-D11427B2555B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38FA2-07C6-40E9-8206-0BE731B0AF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531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1CE1-76B3-4C2C-98CD-D18E84E6C4AC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1946C-7864-431D-85C1-98F2A720E9F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331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F612B-9059-4EF4-BE02-35DCA17E5E42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BC61-A41E-4D19-8FD2-EE70A39DC6F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215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90B7-F378-489D-B0C9-CC44FF2572D6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D620-7A13-438E-BE1E-F47969AC2B6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620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2CA00-CCCA-465A-9745-AE270DC50007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68B0-495F-42E4-BBCE-F2E98F2EB39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997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2724-BFD7-43A2-B837-7152BCBBC49F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BD739-E486-4E6E-A753-52610F3B3E0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221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37278A-226E-4691-9F0A-A465CC8C1002}" type="datetimeFigureOut">
              <a:rPr lang="de-DE"/>
              <a:pPr>
                <a:defRPr/>
              </a:pPr>
              <a:t>13.02.2018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ED679F4-D401-4C55-8FAA-2872AD5C82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693738" y="2276475"/>
            <a:ext cx="7772400" cy="1214438"/>
          </a:xfrm>
        </p:spPr>
        <p:txBody>
          <a:bodyPr/>
          <a:lstStyle/>
          <a:p>
            <a:pPr eaLnBrk="1" hangingPunct="1"/>
            <a:r>
              <a:rPr lang="de-DE" altLang="de-DE" sz="6000" b="1" i="1"/>
              <a:t>Große Koalition 3.0 ?</a:t>
            </a:r>
            <a:br>
              <a:rPr lang="de-DE" altLang="de-DE" sz="2800" b="1" u="sng"/>
            </a:br>
            <a:endParaRPr lang="de-DE" altLang="de-DE" sz="1600"/>
          </a:p>
        </p:txBody>
      </p:sp>
      <p:pic>
        <p:nvPicPr>
          <p:cNvPr id="3075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75" y="188913"/>
            <a:ext cx="3440113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 dirty="0"/>
              <a:t>Eine personell erneuerte SPD:</a:t>
            </a:r>
            <a:endParaRPr lang="de-DE" altLang="de-DE" sz="1800" b="1" i="1" dirty="0"/>
          </a:p>
        </p:txBody>
      </p:sp>
      <p:sp>
        <p:nvSpPr>
          <p:cNvPr id="17411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176713"/>
          </a:xfrm>
        </p:spPr>
        <p:txBody>
          <a:bodyPr/>
          <a:lstStyle/>
          <a:p>
            <a:r>
              <a:rPr lang="de-DE" altLang="de-DE" sz="2000" dirty="0"/>
              <a:t>die Zusammensetzung der Gremien an der Spitze der Partei und Fraktion muss deutlich machen, dass nicht ausschließlich „alte“ Köpfe, die maßgeblich zu der jetzigen Lage beigetragen haben, Verantwortung übernehmen.</a:t>
            </a:r>
          </a:p>
          <a:p>
            <a:r>
              <a:rPr lang="de-DE" altLang="de-DE" sz="2000" dirty="0"/>
              <a:t>Neue glaubwürdige Personen sollen stärker gefördert werden.</a:t>
            </a:r>
          </a:p>
          <a:p>
            <a:r>
              <a:rPr lang="de-DE" altLang="de-DE" sz="2000" dirty="0"/>
              <a:t>Bei der Auswahl des Personals sind keine Personalrochaden, sondern transparente Prozesse wichtig.</a:t>
            </a:r>
          </a:p>
          <a:p>
            <a:r>
              <a:rPr lang="de-DE" altLang="de-DE" sz="2000" dirty="0"/>
              <a:t>Personalauswahl auch mit neuen Verfahren, z.B. Urwahlen der Mitglieder</a:t>
            </a:r>
          </a:p>
        </p:txBody>
      </p:sp>
      <p:pic>
        <p:nvPicPr>
          <p:cNvPr id="1741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8062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 dirty="0"/>
              <a:t>Eine organisatorisch erneuerte SPD:</a:t>
            </a:r>
            <a:endParaRPr lang="de-DE" altLang="de-DE" sz="1800" b="1" i="1" dirty="0"/>
          </a:p>
        </p:txBody>
      </p:sp>
      <p:sp>
        <p:nvSpPr>
          <p:cNvPr id="17411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176713"/>
          </a:xfrm>
        </p:spPr>
        <p:txBody>
          <a:bodyPr/>
          <a:lstStyle/>
          <a:p>
            <a:r>
              <a:rPr lang="de-DE" altLang="de-DE" sz="2000" dirty="0"/>
              <a:t>Ortsvereinen und Kreisverbänden müssen die strukturelle Erneuerung unterstützen und den Mitgliedern tatsächliche Mitsprache garantieren. </a:t>
            </a:r>
          </a:p>
          <a:p>
            <a:r>
              <a:rPr lang="de-DE" altLang="de-DE" sz="2000" dirty="0"/>
              <a:t>Es darf keine Erneuerung geben, die nicht gemeinsam mit der Parteibasis entwickelt und vereinbart wurde.</a:t>
            </a:r>
          </a:p>
          <a:p>
            <a:r>
              <a:rPr lang="de-DE" altLang="de-DE" sz="2000" dirty="0"/>
              <a:t>stärkere Förderung von regionalen Gliederungen der Partei, vor allem in strukturell schwachen Gebieten, z.B. im Osten und Süden der Partei</a:t>
            </a:r>
          </a:p>
          <a:p>
            <a:r>
              <a:rPr lang="de-DE" altLang="de-DE" sz="2000" dirty="0"/>
              <a:t>neue Debattenkultur: Die Auseinandersetzung an inhaltlichen Fragen darf nicht </a:t>
            </a:r>
            <a:r>
              <a:rPr lang="de-DE" altLang="de-DE" sz="2000" dirty="0" err="1"/>
              <a:t>zwangszweise</a:t>
            </a:r>
            <a:r>
              <a:rPr lang="de-DE" altLang="de-DE" sz="2000" dirty="0"/>
              <a:t> zu Vertrauensentscheidungen in Vorstände führen.</a:t>
            </a:r>
            <a:endParaRPr lang="de-DE" altLang="de-DE" sz="2700" dirty="0"/>
          </a:p>
        </p:txBody>
      </p:sp>
      <p:pic>
        <p:nvPicPr>
          <p:cNvPr id="1741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23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75" y="188913"/>
            <a:ext cx="3440113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Inhaltsplatzhalter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1143000"/>
            <a:ext cx="6605587" cy="549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/>
              <a:t>Folgen für die Demokratie:</a:t>
            </a:r>
            <a:endParaRPr lang="de-DE" altLang="de-DE" sz="1800" b="1" i="1"/>
          </a:p>
        </p:txBody>
      </p:sp>
      <p:sp>
        <p:nvSpPr>
          <p:cNvPr id="19459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8958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fehlende Polarisierung zwischen den demokratischen Lagern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immer gleiche Koalitionen, egal wie das Wahlergebnis aussieht. Folgen sind Wählermüdigkeit, Politikverdrossenheit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Stärkung der Ränder, vor allem des rechten Randes, um eine „Alternative“ zu bieten, es „denen da oben“ zu zeigen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größere Zahlen von Parteien im Parlament, stärkere Fokussierung auf Partikularinteressen, da kleinere Parteien oder mehr Partner stärkeres Gewicht haben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1600" b="1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16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2700" dirty="0"/>
          </a:p>
        </p:txBody>
      </p:sp>
      <p:pic>
        <p:nvPicPr>
          <p:cNvPr id="717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 dirty="0"/>
              <a:t>Herausforderungen unserer Zeit, z.B.:</a:t>
            </a:r>
            <a:endParaRPr lang="de-DE" altLang="de-DE" sz="1800" b="1" i="1" dirty="0"/>
          </a:p>
        </p:txBody>
      </p:sp>
      <p:sp>
        <p:nvSpPr>
          <p:cNvPr id="19459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8958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de-DE" altLang="de-DE" sz="2400" b="1" dirty="0"/>
              <a:t>Schere von Arm und Reich schließen: </a:t>
            </a:r>
            <a:r>
              <a:rPr lang="de-DE" altLang="de-DE" sz="2400" dirty="0"/>
              <a:t>45 Deutsche besitzen so viel wie die ärmere Hälfte der Bevölkerung. Diese Ungleichheit birgt gesellschaftliche Sprengkraft.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b="1" dirty="0"/>
              <a:t>Sozialstaat erhalten und ausbauen: </a:t>
            </a:r>
            <a:r>
              <a:rPr lang="de-DE" altLang="de-DE" sz="2400" dirty="0"/>
              <a:t>Die sozialen Sicherungssysteme müssen angesichts des demografischen Wandels zukunftsfest reformiert werden, z.B. über eine </a:t>
            </a:r>
            <a:r>
              <a:rPr lang="de-DE" altLang="de-DE" sz="2400" dirty="0" err="1"/>
              <a:t>BürgerInnenversicherung</a:t>
            </a:r>
            <a:r>
              <a:rPr lang="de-DE" altLang="de-DE" sz="2400" dirty="0"/>
              <a:t>.  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b="1" dirty="0"/>
              <a:t>Globalisierung gestalten: </a:t>
            </a:r>
            <a:r>
              <a:rPr lang="de-DE" altLang="de-DE" sz="2400" dirty="0"/>
              <a:t>Die krassen wirtschaftlichen Unterschiede zwischen dem globalen Süden und Norden führen zu verstärkten Migrationsbewegungen aus ärmeren Ländern. Hinzu kommen Flucht von Krieg und Terror.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b="1" dirty="0" err="1"/>
              <a:t>Digitialisierung</a:t>
            </a:r>
            <a:r>
              <a:rPr lang="de-DE" altLang="de-DE" sz="2400" dirty="0"/>
              <a:t>: Nicht nur schnelles Internet als Teil der Infrastruktur, sondern auch Sicherstellung, dass sich die soziale Spaltung nicht im Netz fortsetzt und alle </a:t>
            </a:r>
            <a:r>
              <a:rPr lang="de-DE" altLang="de-DE" sz="2400" dirty="0" err="1"/>
              <a:t>BürgerInnen</a:t>
            </a:r>
            <a:r>
              <a:rPr lang="de-DE" altLang="de-DE" sz="2400" dirty="0"/>
              <a:t> von einer digitalen Kultur-, Bildungs- und Arbeitswelt profitieren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b="1" dirty="0"/>
              <a:t>Folgen des Klimawandels mildern: </a:t>
            </a:r>
            <a:r>
              <a:rPr lang="de-DE" altLang="de-DE" sz="2400" dirty="0"/>
              <a:t>engagiertere Politik zugunsten unserer Umwelt, um Lebensqualität zu erhalten</a:t>
            </a:r>
            <a:endParaRPr lang="de-DE" altLang="de-DE" sz="16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16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2700" dirty="0"/>
          </a:p>
        </p:txBody>
      </p:sp>
      <p:pic>
        <p:nvPicPr>
          <p:cNvPr id="9220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/>
              <a:t>Es kann kein „WEITER SO“ in einer GroKo geben.</a:t>
            </a:r>
            <a:endParaRPr lang="de-DE" altLang="de-DE" sz="1800" b="1" i="1"/>
          </a:p>
        </p:txBody>
      </p:sp>
      <p:sp>
        <p:nvSpPr>
          <p:cNvPr id="19459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8958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eine Rentensicherung bis zum Jahr 2025 gibt keine Antwort, wie die Rente langfristig gesichert wird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Es wird keine Antwort gegeben, wie das zunehmende Auseinanderdriften bei Einkommen und Vermögen aufgehalten werden soll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nur zögerliche Schritte zum digitalen Wandel und beim Klimaschutz, Entscheidungen werden in die Zukunft und in Kommissionen vertagt</a:t>
            </a:r>
          </a:p>
          <a:p>
            <a:pPr>
              <a:lnSpc>
                <a:spcPct val="90000"/>
              </a:lnSpc>
              <a:defRPr/>
            </a:pPr>
            <a:r>
              <a:rPr lang="de-DE" altLang="de-DE" sz="2400" dirty="0"/>
              <a:t>keine Antwort auf globale Herausforderungen für Frieden</a:t>
            </a:r>
          </a:p>
          <a:p>
            <a:pPr>
              <a:lnSpc>
                <a:spcPct val="90000"/>
              </a:lnSpc>
              <a:defRPr/>
            </a:pPr>
            <a:endParaRPr lang="de-DE" altLang="de-DE" sz="1600" dirty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de-DE" altLang="de-DE" sz="2700" dirty="0"/>
          </a:p>
        </p:txBody>
      </p:sp>
      <p:pic>
        <p:nvPicPr>
          <p:cNvPr id="11268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/>
              <a:t>Was spricht gegen die GroKo?</a:t>
            </a:r>
            <a:endParaRPr lang="de-DE" altLang="de-DE" sz="1800" b="1" i="1"/>
          </a:p>
        </p:txBody>
      </p:sp>
      <p:sp>
        <p:nvSpPr>
          <p:cNvPr id="13315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89585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 b="1"/>
              <a:t>Wahlprogrammpunkte</a:t>
            </a:r>
            <a:r>
              <a:rPr lang="de-DE" altLang="de-DE" sz="1600"/>
              <a:t> in Verhandlungen nicht erfüllt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Mit CDU/CSU </a:t>
            </a:r>
            <a:r>
              <a:rPr lang="de-DE" altLang="de-DE" sz="1600" b="1"/>
              <a:t>nur „weiter so“ </a:t>
            </a:r>
            <a:r>
              <a:rPr lang="de-DE" altLang="de-DE" sz="1600"/>
              <a:t>möglich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GroKo hat </a:t>
            </a:r>
            <a:r>
              <a:rPr lang="de-DE" altLang="de-DE" sz="1600" b="1"/>
              <a:t>rechten Rand </a:t>
            </a:r>
            <a:r>
              <a:rPr lang="de-DE" altLang="de-DE" sz="1600"/>
              <a:t>gestärkt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SPD muss zu </a:t>
            </a:r>
            <a:r>
              <a:rPr lang="de-DE" altLang="de-DE" sz="1600" b="1"/>
              <a:t>Grundwerten</a:t>
            </a:r>
            <a:r>
              <a:rPr lang="de-DE" altLang="de-DE" sz="1600"/>
              <a:t> zurück.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GroKo muss </a:t>
            </a:r>
            <a:r>
              <a:rPr lang="de-DE" altLang="de-DE" sz="1600" b="1"/>
              <a:t>Ausnahme</a:t>
            </a:r>
            <a:r>
              <a:rPr lang="de-DE" altLang="de-DE" sz="1600"/>
              <a:t>, nicht Regel sein.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 b="1"/>
              <a:t>Oppositionsführer</a:t>
            </a:r>
            <a:r>
              <a:rPr lang="de-DE" altLang="de-DE" sz="1600"/>
              <a:t> darf nicht rechtspopulistische Partei sein.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Hunger der Menschen auf </a:t>
            </a:r>
            <a:r>
              <a:rPr lang="de-DE" altLang="de-DE" sz="1600" b="1"/>
              <a:t>emanzipatorische, weltoffene Politik</a:t>
            </a:r>
            <a:r>
              <a:rPr lang="de-DE" altLang="de-DE" sz="1600"/>
              <a:t> ist nur in Abgrenzung  zur Regierung möglich.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 b="1"/>
              <a:t>Gesellschaftl. Veränderung </a:t>
            </a:r>
            <a:r>
              <a:rPr lang="de-DE" altLang="de-DE" sz="1600"/>
              <a:t>mit Konservativen unmöglich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 b="1"/>
              <a:t>Glaubwürdigkeit</a:t>
            </a:r>
            <a:r>
              <a:rPr lang="de-DE" altLang="de-DE" sz="1600"/>
              <a:t> zurückzuholen nur in der Opposition möglich-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Nachbesserungen in den Bereichen Finanzen, Hartz IV, Frieden, Flucht und Migration sind mit CDU/CSU nicht zu machen.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Wortbruch der SPD / Glaubwürdigkeitsverlust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CDU/CSU hat zahlreiche Vereinbarungen des alten Koalitionsvertrags </a:t>
            </a:r>
            <a:r>
              <a:rPr lang="de-DE" altLang="de-DE" sz="1600" b="1"/>
              <a:t>nicht eingehalten &amp; blockiert </a:t>
            </a:r>
            <a:r>
              <a:rPr lang="de-DE" altLang="de-DE" sz="1600"/>
              <a:t>(Rückkehrrecht zur Vollzeit, Solidarische Lebensleistungsrente, Sozialwahlen …)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r>
              <a:rPr lang="de-DE" altLang="de-DE" sz="1600"/>
              <a:t>CDU/CSU hat zahlreiche Vereinbarungen des alten </a:t>
            </a:r>
            <a:r>
              <a:rPr lang="de-DE" altLang="de-DE" sz="1600" b="1"/>
              <a:t>Koalitionsvertrags verwässert </a:t>
            </a:r>
            <a:r>
              <a:rPr lang="de-DE" altLang="de-DE" sz="1600"/>
              <a:t>(Mindestlohn-Ausnahmen und mangelnde Kontrolle, Werkverträge-Umgehungsmöglichkeit, Frauen in Führungspositionen …)</a:t>
            </a:r>
          </a:p>
          <a:p>
            <a:pPr marL="457200" indent="-457200">
              <a:lnSpc>
                <a:spcPct val="90000"/>
              </a:lnSpc>
              <a:buFont typeface="Calibri" panose="020F0502020204030204" pitchFamily="34" charset="0"/>
              <a:buAutoNum type="arabicPeriod"/>
            </a:pPr>
            <a:endParaRPr lang="de-DE" altLang="de-DE" sz="160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None/>
            </a:pPr>
            <a:endParaRPr lang="de-DE" altLang="de-DE" sz="2700"/>
          </a:p>
        </p:txBody>
      </p:sp>
      <p:pic>
        <p:nvPicPr>
          <p:cNvPr id="13316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ctrTitle"/>
          </p:nvPr>
        </p:nvSpPr>
        <p:spPr>
          <a:xfrm>
            <a:off x="685800" y="1303338"/>
            <a:ext cx="7772400" cy="1212850"/>
          </a:xfrm>
        </p:spPr>
        <p:txBody>
          <a:bodyPr/>
          <a:lstStyle/>
          <a:p>
            <a:pPr eaLnBrk="1" hangingPunct="1"/>
            <a:r>
              <a:rPr lang="de-DE" altLang="de-DE" sz="6000"/>
              <a:t>SPD erneuern!</a:t>
            </a:r>
            <a:br>
              <a:rPr lang="de-DE" altLang="de-DE" sz="2800" b="1" u="sng"/>
            </a:br>
            <a:endParaRPr lang="de-DE" altLang="de-DE" sz="1600"/>
          </a:p>
        </p:txBody>
      </p:sp>
      <p:pic>
        <p:nvPicPr>
          <p:cNvPr id="15363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75" y="188913"/>
            <a:ext cx="3440113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1379538" y="2276475"/>
            <a:ext cx="6400800" cy="1752600"/>
          </a:xfrm>
        </p:spPr>
        <p:txBody>
          <a:bodyPr/>
          <a:lstStyle/>
          <a:p>
            <a:pPr>
              <a:defRPr/>
            </a:pPr>
            <a:br>
              <a:rPr lang="de-DE" dirty="0"/>
            </a:br>
            <a:r>
              <a:rPr lang="de-DE" dirty="0"/>
              <a:t> </a:t>
            </a:r>
            <a:r>
              <a:rPr lang="de-DE" sz="4800" dirty="0"/>
              <a:t>inhaltlich,</a:t>
            </a:r>
            <a:br>
              <a:rPr lang="de-DE" sz="4800" dirty="0"/>
            </a:br>
            <a:r>
              <a:rPr lang="de-DE" sz="4800" dirty="0"/>
              <a:t> personell,</a:t>
            </a:r>
            <a:br>
              <a:rPr lang="de-DE" sz="4800" dirty="0"/>
            </a:br>
            <a:r>
              <a:rPr lang="de-DE" sz="4800" dirty="0"/>
              <a:t>organisatorisch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 dirty="0"/>
              <a:t>Eine inhaltlich erneuerte SPD:</a:t>
            </a:r>
            <a:endParaRPr lang="de-DE" altLang="de-DE" sz="1800" b="1" i="1" dirty="0"/>
          </a:p>
        </p:txBody>
      </p:sp>
      <p:sp>
        <p:nvSpPr>
          <p:cNvPr id="17411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176713"/>
          </a:xfrm>
        </p:spPr>
        <p:txBody>
          <a:bodyPr/>
          <a:lstStyle/>
          <a:p>
            <a:r>
              <a:rPr lang="de-DE" altLang="de-DE" sz="2000" dirty="0"/>
              <a:t>eine klare Abkehr von der </a:t>
            </a:r>
            <a:r>
              <a:rPr lang="de-DE" altLang="de-DE" sz="2000" dirty="0" err="1"/>
              <a:t>Agendapolitik</a:t>
            </a:r>
            <a:r>
              <a:rPr lang="de-DE" altLang="de-DE" sz="2000" dirty="0"/>
              <a:t> und die Definition sozialdemokratischer Inhalte, die sich am Ziel der Verteilungsgerechtigkeit orientieren und in sich konsistent sind: </a:t>
            </a:r>
          </a:p>
          <a:p>
            <a:pPr marL="0" indent="0">
              <a:buNone/>
            </a:pPr>
            <a:endParaRPr lang="de-DE" altLang="de-DE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eine stärkere Besteuerung Vermögender durch eine wirksame Erbschafts- und Vermögenssteuer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eine lebensstandardsichernde Rente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Umbau der Arbeitslosen- zu einer Erwerbstätigenversicherung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 err="1"/>
              <a:t>BürgerInnenversicherung</a:t>
            </a:r>
            <a:r>
              <a:rPr lang="de-DE" altLang="de-DE" sz="2000" dirty="0"/>
              <a:t> für Krankheit und Pflege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Abschaffung der </a:t>
            </a:r>
            <a:r>
              <a:rPr lang="de-DE" altLang="de-DE" sz="2000" dirty="0" err="1"/>
              <a:t>HartzIV</a:t>
            </a:r>
            <a:r>
              <a:rPr lang="de-DE" altLang="de-DE" sz="2000" dirty="0"/>
              <a:t>-Sanktionen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usw.</a:t>
            </a:r>
          </a:p>
          <a:p>
            <a:pPr lvl="1"/>
            <a:endParaRPr lang="de-DE" altLang="de-DE" sz="1200" dirty="0"/>
          </a:p>
          <a:p>
            <a:pPr>
              <a:buFont typeface="Arial" panose="020B0604020202020204" pitchFamily="34" charset="0"/>
              <a:buNone/>
            </a:pPr>
            <a:endParaRPr lang="de-DE" altLang="de-DE" sz="2700" dirty="0"/>
          </a:p>
        </p:txBody>
      </p:sp>
      <p:pic>
        <p:nvPicPr>
          <p:cNvPr id="1741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 idx="4294967295"/>
          </p:nvPr>
        </p:nvSpPr>
        <p:spPr>
          <a:xfrm>
            <a:off x="693738" y="950913"/>
            <a:ext cx="7772400" cy="841375"/>
          </a:xfrm>
        </p:spPr>
        <p:txBody>
          <a:bodyPr/>
          <a:lstStyle/>
          <a:p>
            <a:pPr eaLnBrk="1" hangingPunct="1"/>
            <a:r>
              <a:rPr lang="de-DE" altLang="de-DE" sz="2200" b="1" dirty="0"/>
              <a:t>Eine inhaltlich erneuerte SPD: </a:t>
            </a:r>
            <a:endParaRPr lang="de-DE" altLang="de-DE" sz="1800" b="1" i="1" dirty="0"/>
          </a:p>
        </p:txBody>
      </p:sp>
      <p:sp>
        <p:nvSpPr>
          <p:cNvPr id="17411" name="Untertitel 2"/>
          <p:cNvSpPr>
            <a:spLocks noGrp="1"/>
          </p:cNvSpPr>
          <p:nvPr>
            <p:ph type="subTitle" idx="4294967295"/>
          </p:nvPr>
        </p:nvSpPr>
        <p:spPr>
          <a:xfrm>
            <a:off x="963613" y="1628775"/>
            <a:ext cx="7216775" cy="4176713"/>
          </a:xfrm>
        </p:spPr>
        <p:txBody>
          <a:bodyPr/>
          <a:lstStyle/>
          <a:p>
            <a:endParaRPr lang="de-DE" altLang="de-DE" sz="2000" dirty="0"/>
          </a:p>
          <a:p>
            <a:r>
              <a:rPr lang="de-DE" altLang="de-DE" sz="2000" dirty="0"/>
              <a:t>europäische und internationale Zusammenarbeit, die auf Gerechtigkeit und Dialog basiert:</a:t>
            </a:r>
          </a:p>
          <a:p>
            <a:endParaRPr lang="de-DE" altLang="de-DE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Einsetzen für ein demokratischeres Europa, in dem ökonomische Ungleichgewichte ausgeglichen werden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Faire Handelspolitik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Regulierung der Finanzmärkte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Rüstungskontrolle und effektive Entwicklungshilfepolitik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altLang="de-DE" sz="2000" dirty="0"/>
              <a:t>usw. </a:t>
            </a:r>
          </a:p>
          <a:p>
            <a:pPr marL="457200" lvl="1" indent="0">
              <a:buNone/>
            </a:pPr>
            <a:endParaRPr lang="de-DE" altLang="de-DE" sz="2000" dirty="0"/>
          </a:p>
          <a:p>
            <a:pPr marL="0" indent="0">
              <a:buNone/>
            </a:pPr>
            <a:endParaRPr lang="de-DE" altLang="de-DE" sz="2000" dirty="0"/>
          </a:p>
          <a:p>
            <a:pPr>
              <a:buFont typeface="Arial" panose="020B0604020202020204" pitchFamily="34" charset="0"/>
              <a:buNone/>
            </a:pPr>
            <a:endParaRPr lang="de-DE" altLang="de-DE" sz="2700" dirty="0"/>
          </a:p>
        </p:txBody>
      </p:sp>
      <p:pic>
        <p:nvPicPr>
          <p:cNvPr id="1741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7368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6733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702</Words>
  <Application>Microsoft Office PowerPoint</Application>
  <PresentationFormat>Bildschirmpräsentation (4:3)</PresentationFormat>
  <Paragraphs>74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Larissa-Design</vt:lpstr>
      <vt:lpstr>Große Koalition 3.0 ? </vt:lpstr>
      <vt:lpstr>PowerPoint-Präsentation</vt:lpstr>
      <vt:lpstr>Folgen für die Demokratie:</vt:lpstr>
      <vt:lpstr>Herausforderungen unserer Zeit, z.B.:</vt:lpstr>
      <vt:lpstr>Es kann kein „WEITER SO“ in einer GroKo geben.</vt:lpstr>
      <vt:lpstr>Was spricht gegen die GroKo?</vt:lpstr>
      <vt:lpstr>SPD erneuern! </vt:lpstr>
      <vt:lpstr>Eine inhaltlich erneuerte SPD:</vt:lpstr>
      <vt:lpstr>Eine inhaltlich erneuerte SPD: </vt:lpstr>
      <vt:lpstr>Eine personell erneuerte SPD:</vt:lpstr>
      <vt:lpstr>Eine organisatorisch erneuerte SPD: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DL21-Jahrestagung - 28./29.05.2010 „Deutungshoheit zurückgewinnen - Sozialdemokratie auf der Suche nach neuen Mehrheiten“ Radialsystem V, Holzmarktstr. 33, 10243 Berlin</dc:title>
  <dc:creator>Veit Swoboda</dc:creator>
  <cp:lastModifiedBy>Hilde Mattheis</cp:lastModifiedBy>
  <cp:revision>59</cp:revision>
  <dcterms:created xsi:type="dcterms:W3CDTF">2010-05-27T15:46:45Z</dcterms:created>
  <dcterms:modified xsi:type="dcterms:W3CDTF">2018-02-13T11:29:26Z</dcterms:modified>
</cp:coreProperties>
</file>